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57" r:id="rId4"/>
    <p:sldId id="258" r:id="rId5"/>
    <p:sldId id="269" r:id="rId6"/>
    <p:sldId id="277" r:id="rId7"/>
    <p:sldId id="268" r:id="rId8"/>
    <p:sldId id="267" r:id="rId9"/>
    <p:sldId id="273" r:id="rId10"/>
    <p:sldId id="274" r:id="rId11"/>
    <p:sldId id="270" r:id="rId12"/>
    <p:sldId id="271" r:id="rId13"/>
    <p:sldId id="272" r:id="rId14"/>
    <p:sldId id="259" r:id="rId15"/>
    <p:sldId id="283" r:id="rId16"/>
    <p:sldId id="260" r:id="rId17"/>
    <p:sldId id="261" r:id="rId18"/>
    <p:sldId id="276" r:id="rId19"/>
    <p:sldId id="278" r:id="rId20"/>
    <p:sldId id="280" r:id="rId21"/>
    <p:sldId id="279" r:id="rId22"/>
    <p:sldId id="275" r:id="rId23"/>
    <p:sldId id="292" r:id="rId24"/>
    <p:sldId id="293" r:id="rId25"/>
    <p:sldId id="262" r:id="rId26"/>
    <p:sldId id="263" r:id="rId27"/>
    <p:sldId id="281" r:id="rId28"/>
    <p:sldId id="282" r:id="rId29"/>
    <p:sldId id="264" r:id="rId30"/>
    <p:sldId id="265" r:id="rId31"/>
    <p:sldId id="286" r:id="rId32"/>
    <p:sldId id="285" r:id="rId33"/>
    <p:sldId id="284" r:id="rId34"/>
    <p:sldId id="287" r:id="rId35"/>
    <p:sldId id="288" r:id="rId36"/>
    <p:sldId id="289" r:id="rId37"/>
    <p:sldId id="290" r:id="rId38"/>
    <p:sldId id="26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00"/>
    <a:srgbClr val="00FF99"/>
    <a:srgbClr val="FF3300"/>
    <a:srgbClr val="CCFF99"/>
    <a:srgbClr val="FF9966"/>
    <a:srgbClr val="FF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 varScale="1">
        <p:scale>
          <a:sx n="38" d="100"/>
          <a:sy n="3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6BC1-E3A6-4A37-AB23-31966B8D715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089-F409-4999-BB26-252A1BE0B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42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10089-F409-4999-BB26-252A1BE0BB6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73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0383-390A-4C72-9D3F-F2089E785662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00F3-DBA9-4B4B-BF3C-1402CC329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0461-E0D0-498B-BC6D-C70715F17E02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AB6D-B4F0-427B-80AF-A2362A2C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5CD7-132C-43C8-9E1F-3B2E23C5D930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7FA0-7722-4E27-BCD3-82BD4C84C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049B-F72F-4EFD-9CA8-9A96FDAC204D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7E86-82D2-4E95-905E-1A96717F6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A823-0E2C-4AAD-8E2F-A1A4A71C26B5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7859-388C-4DF4-831A-6B40B842E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B7BA-7A03-40DF-A68B-A16C86FD5CBB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8231-D9D2-4E0B-9F7D-D99CFD8A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6CF8-8C55-4C69-B916-4230FB14987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41D-8B12-46C1-A794-493D57B75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4514-EE81-4EB6-9596-C7B9D1056D01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024B-0E0F-4E82-9F78-71C3DAA8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20A8-E4A5-4405-B114-046A9ABCE076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D547-9BEA-4685-BC28-8E6A7CE66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18B0-22C2-4E37-A2CA-9A309B59E2AD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6E8E-8A13-4E09-A19F-41BBE63F5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F300-5BB7-49A1-8444-7B6E6C6E2D0B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853F-AF6F-46F9-AB09-AD2FAA13C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2FFB2-9EDC-4354-A218-D4C9EEA8B450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8A823B-6940-4EE1-9E3C-66E24942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over/>
    <p:sndAc>
      <p:stSnd>
        <p:snd r:embed="rId13" name="drumroll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ибанов А.А\Физика\Портреты физиков\Резерфор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2250"/>
            <a:ext cx="15001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3000375" y="214313"/>
            <a:ext cx="5929313" cy="1928812"/>
          </a:xfrm>
          <a:prstGeom prst="wedgeRectCallout">
            <a:avLst>
              <a:gd name="adj1" fmla="val -75256"/>
              <a:gd name="adj2" fmla="val 489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000375" y="214313"/>
            <a:ext cx="6286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«Все науки делятся на физику и коллекционирование марок» </a:t>
            </a:r>
          </a:p>
          <a:p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- Эрнест Резерфорд (Нобелевский лауреат).</a:t>
            </a:r>
          </a:p>
          <a:p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2420938"/>
            <a:ext cx="77485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CD5B5"/>
                </a:solidFill>
                <a:latin typeface="Calibri" pitchFamily="34" charset="0"/>
              </a:rPr>
              <a:t>Знаем ли мы физику?</a:t>
            </a:r>
          </a:p>
          <a:p>
            <a:pPr algn="ctr"/>
            <a:r>
              <a:rPr lang="ru-RU" sz="3600">
                <a:solidFill>
                  <a:srgbClr val="C3D69B"/>
                </a:solidFill>
                <a:latin typeface="Calibri" pitchFamily="34" charset="0"/>
              </a:rPr>
              <a:t> (</a:t>
            </a:r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конкурс знатоков</a:t>
            </a:r>
            <a:r>
              <a:rPr lang="ru-RU" sz="3600">
                <a:solidFill>
                  <a:srgbClr val="C3D69B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2054" name="Picture 3" descr="E:\Картинки\Картинки3\Animated\детское\j02836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4000500"/>
            <a:ext cx="12144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5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"/>
          <p:cNvSpPr txBox="1">
            <a:spLocks noChangeArrowheads="1"/>
          </p:cNvSpPr>
          <p:nvPr/>
        </p:nvSpPr>
        <p:spPr bwMode="auto">
          <a:xfrm>
            <a:off x="539750" y="333375"/>
            <a:ext cx="8604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7.Два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соседних колеса 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FFFFFF"/>
                </a:solidFill>
              </a:rPr>
              <a:t>С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обирают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голоса.</a:t>
            </a:r>
            <a:endParaRPr lang="ru-RU" sz="5400" dirty="0">
              <a:solidFill>
                <a:srgbClr val="FFFFFF"/>
              </a:solidFill>
            </a:endParaRPr>
          </a:p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 Друг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от друга тянут сами 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</a:t>
            </a:r>
          </a:p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 </a:t>
            </a:r>
            <a:r>
              <a:rPr lang="ru-RU" sz="5400" dirty="0" err="1" smtClean="0">
                <a:solidFill>
                  <a:srgbClr val="FFFFFF"/>
                </a:solidFill>
              </a:rPr>
              <a:t>П</a:t>
            </a:r>
            <a:r>
              <a:rPr lang="ru-RU" sz="5400" dirty="0" err="1" smtClean="0">
                <a:solidFill>
                  <a:srgbClr val="FFFFFF"/>
                </a:solidFill>
                <a:latin typeface="Calibri" pitchFamily="34" charset="0"/>
              </a:rPr>
              <a:t>оясочки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с голосами.</a:t>
            </a:r>
          </a:p>
        </p:txBody>
      </p:sp>
      <p:pic>
        <p:nvPicPr>
          <p:cNvPr id="38917" name="Picture 6" descr="E:\Картинки\Картинки3\Animated\символы этикетки\j0336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789363"/>
            <a:ext cx="32400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7"/>
          <p:cNvSpPr txBox="1">
            <a:spLocks noChangeArrowheads="1"/>
          </p:cNvSpPr>
          <p:nvPr/>
        </p:nvSpPr>
        <p:spPr bwMode="auto">
          <a:xfrm>
            <a:off x="1619250" y="260350"/>
            <a:ext cx="62150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8.У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песочных ям, </a:t>
            </a:r>
            <a:endParaRPr lang="ru-RU" sz="5400" dirty="0">
              <a:solidFill>
                <a:srgbClr val="CCFF99"/>
              </a:solidFill>
            </a:endParaRPr>
          </a:p>
          <a:p>
            <a:r>
              <a:rPr lang="ru-RU" sz="5400" dirty="0" smtClean="0">
                <a:solidFill>
                  <a:srgbClr val="CCFF99"/>
                </a:solidFill>
              </a:rPr>
              <a:t>   У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горы крутой 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CCFF99"/>
                </a:solidFill>
              </a:rPr>
              <a:t>С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тоит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великан </a:t>
            </a:r>
            <a:endParaRPr lang="ru-RU" sz="5400" dirty="0">
              <a:solidFill>
                <a:srgbClr val="CCFF99"/>
              </a:solidFill>
            </a:endParaRPr>
          </a:p>
          <a:p>
            <a:r>
              <a:rPr lang="ru-RU" sz="5400" dirty="0" smtClean="0">
                <a:solidFill>
                  <a:srgbClr val="CCFF99"/>
                </a:solidFill>
              </a:rPr>
              <a:t>  С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железной рукой.</a:t>
            </a:r>
          </a:p>
        </p:txBody>
      </p:sp>
      <p:pic>
        <p:nvPicPr>
          <p:cNvPr id="34821" name="Picture 4" descr="E:\Картинки\Картинки3\Animated\транспорт\j03363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860800"/>
            <a:ext cx="41036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8"/>
          <p:cNvSpPr txBox="1">
            <a:spLocks noChangeArrowheads="1"/>
          </p:cNvSpPr>
          <p:nvPr/>
        </p:nvSpPr>
        <p:spPr bwMode="auto">
          <a:xfrm>
            <a:off x="250825" y="333375"/>
            <a:ext cx="88931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9.На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стене висит тарелка, </a:t>
            </a:r>
            <a:endParaRPr lang="ru-RU" sz="5400" dirty="0">
              <a:solidFill>
                <a:srgbClr val="CCFF99"/>
              </a:solidFill>
            </a:endParaRPr>
          </a:p>
          <a:p>
            <a:r>
              <a:rPr lang="ru-RU" sz="5400" dirty="0" smtClean="0">
                <a:solidFill>
                  <a:srgbClr val="CCFF99"/>
                </a:solidFill>
              </a:rPr>
              <a:t>   П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о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тарелке ходит </a:t>
            </a:r>
            <a:r>
              <a:rPr lang="ru-RU" sz="5400" dirty="0">
                <a:solidFill>
                  <a:srgbClr val="CCFF99"/>
                </a:solidFill>
              </a:rPr>
              <a:t>с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трелка. 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    Эта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стрелка наперёд </a:t>
            </a:r>
            <a:endParaRPr lang="ru-RU" sz="5400" dirty="0">
              <a:solidFill>
                <a:srgbClr val="CCFF99"/>
              </a:solidFill>
            </a:endParaRPr>
          </a:p>
          <a:p>
            <a:r>
              <a:rPr lang="ru-RU" sz="5400" dirty="0" smtClean="0">
                <a:solidFill>
                  <a:srgbClr val="CCFF99"/>
                </a:solidFill>
              </a:rPr>
              <a:t>   Н</a:t>
            </a:r>
            <a:r>
              <a:rPr lang="ru-RU" sz="5400" dirty="0" smtClean="0">
                <a:solidFill>
                  <a:srgbClr val="CCFF99"/>
                </a:solidFill>
                <a:latin typeface="Calibri" pitchFamily="34" charset="0"/>
              </a:rPr>
              <a:t>ам </a:t>
            </a:r>
            <a:r>
              <a:rPr lang="ru-RU" sz="5400" dirty="0">
                <a:solidFill>
                  <a:srgbClr val="CCFF99"/>
                </a:solidFill>
                <a:latin typeface="Calibri" pitchFamily="34" charset="0"/>
              </a:rPr>
              <a:t>погоду узнаёт.</a:t>
            </a:r>
          </a:p>
        </p:txBody>
      </p:sp>
      <p:pic>
        <p:nvPicPr>
          <p:cNvPr id="35845" name="Picture 13" descr="E:\Шибанов А.А\Физика\Объекты БНП\механика\Барометр бытово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789363"/>
            <a:ext cx="30257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9"/>
          <p:cNvSpPr txBox="1">
            <a:spLocks noChangeArrowheads="1"/>
          </p:cNvSpPr>
          <p:nvPr/>
        </p:nvSpPr>
        <p:spPr bwMode="auto">
          <a:xfrm>
            <a:off x="571472" y="333375"/>
            <a:ext cx="81470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10.Несётся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и стреляет,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</a:t>
            </a:r>
          </a:p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   </a:t>
            </a:r>
            <a:r>
              <a:rPr lang="ru-RU" sz="5400" dirty="0" smtClean="0">
                <a:solidFill>
                  <a:srgbClr val="00FFFF"/>
                </a:solidFill>
              </a:rPr>
              <a:t>В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орчит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скороговоркой.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   Трамваю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не угнаться </a:t>
            </a:r>
            <a:endParaRPr lang="en-US" sz="5400" dirty="0">
              <a:solidFill>
                <a:srgbClr val="00FFFF"/>
              </a:solidFill>
              <a:latin typeface="Calibri" pitchFamily="34" charset="0"/>
            </a:endParaRPr>
          </a:p>
          <a:p>
            <a:r>
              <a:rPr lang="ru-RU" sz="5400" dirty="0" smtClean="0">
                <a:solidFill>
                  <a:srgbClr val="00FFFF"/>
                </a:solidFill>
              </a:rPr>
              <a:t>     З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а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этой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тараторкой.</a:t>
            </a:r>
            <a:endParaRPr lang="ru-RU" sz="5400" dirty="0">
              <a:solidFill>
                <a:srgbClr val="00FFFF"/>
              </a:solidFill>
              <a:latin typeface="Calibri" pitchFamily="34" charset="0"/>
            </a:endParaRPr>
          </a:p>
        </p:txBody>
      </p:sp>
      <p:pic>
        <p:nvPicPr>
          <p:cNvPr id="36869" name="Picture 9" descr="E:\Картинки\Картинки3\Animated\транспорт\J00761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894138"/>
            <a:ext cx="4032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" y="109538"/>
            <a:ext cx="8601075" cy="644366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989138"/>
            <a:ext cx="904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1913" y="1916113"/>
            <a:ext cx="1606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7137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FF9900"/>
                </a:solidFill>
              </a:rPr>
              <a:t>Составьте из букв слова</a:t>
            </a:r>
            <a:r>
              <a:rPr lang="ru-RU" sz="4000" dirty="0"/>
              <a:t> </a:t>
            </a:r>
            <a:r>
              <a:rPr lang="ru-RU" sz="8000" b="1" i="1" dirty="0" smtClean="0">
                <a:solidFill>
                  <a:srgbClr val="00FF99"/>
                </a:solidFill>
                <a:latin typeface="Comic Sans MS" pitchFamily="66" charset="0"/>
              </a:rPr>
              <a:t>динамометр</a:t>
            </a:r>
          </a:p>
          <a:p>
            <a:pPr algn="ctr">
              <a:spcBef>
                <a:spcPct val="50000"/>
              </a:spcBef>
            </a:pPr>
            <a:r>
              <a:rPr lang="ru-RU" sz="8000" b="1" i="1" dirty="0" smtClean="0">
                <a:solidFill>
                  <a:srgbClr val="00FF99"/>
                </a:solidFill>
                <a:latin typeface="Comic Sans MS" pitchFamily="66" charset="0"/>
              </a:rPr>
              <a:t> </a:t>
            </a:r>
            <a:endParaRPr lang="ru-RU" sz="8000" b="1" i="1" dirty="0">
              <a:solidFill>
                <a:srgbClr val="00FF99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FF9900"/>
                </a:solidFill>
              </a:rPr>
              <a:t>слова – </a:t>
            </a:r>
            <a:r>
              <a:rPr lang="ru-RU" sz="4000" u="sng" dirty="0" smtClean="0">
                <a:solidFill>
                  <a:srgbClr val="FF9900"/>
                </a:solidFill>
              </a:rPr>
              <a:t>существительные,</a:t>
            </a:r>
            <a:r>
              <a:rPr lang="ru-RU" sz="4000" dirty="0" smtClean="0">
                <a:solidFill>
                  <a:srgbClr val="FF9900"/>
                </a:solidFill>
              </a:rPr>
              <a:t> </a:t>
            </a:r>
            <a:r>
              <a:rPr lang="ru-RU" sz="4000" dirty="0">
                <a:solidFill>
                  <a:srgbClr val="FF9900"/>
                </a:solidFill>
              </a:rPr>
              <a:t>связанные с физикой!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19"/>
            <a:ext cx="649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511" y="2564904"/>
            <a:ext cx="1123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622300"/>
            <a:ext cx="6224587" cy="4979988"/>
          </a:xfrm>
          <a:prstGeom prst="rect">
            <a:avLst/>
          </a:prstGeom>
          <a:noFill/>
        </p:spPr>
      </p:pic>
      <p:pic>
        <p:nvPicPr>
          <p:cNvPr id="27651" name="Picture 2" descr="E:\Картинки\Картинки3\Animated\лица\j02827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492375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E:\Картинки\Картинки3\Animated\лица\j02827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4213" y="2492375"/>
            <a:ext cx="17033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9975" y="692150"/>
            <a:ext cx="48974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Билет №1</a:t>
            </a:r>
            <a:endParaRPr lang="ru-RU" sz="4400" dirty="0">
              <a:solidFill>
                <a:srgbClr val="00FFFF"/>
              </a:solidFill>
            </a:endParaRPr>
          </a:p>
          <a:p>
            <a:pPr algn="ctr"/>
            <a:endParaRPr lang="ru-RU" sz="4400" dirty="0">
              <a:solidFill>
                <a:srgbClr val="00FFFF"/>
              </a:solidFill>
            </a:endParaRPr>
          </a:p>
          <a:p>
            <a:r>
              <a:rPr lang="ru-RU" sz="4400" b="1" dirty="0">
                <a:solidFill>
                  <a:srgbClr val="FFFFFF"/>
                </a:solidFill>
                <a:latin typeface="Calibri" pitchFamily="34" charset="0"/>
              </a:rPr>
              <a:t>Физика</a:t>
            </a:r>
            <a:r>
              <a:rPr lang="ru-RU" sz="4400" b="1" dirty="0">
                <a:latin typeface="Calibri" pitchFamily="34" charset="0"/>
              </a:rPr>
              <a:t> </a:t>
            </a:r>
            <a:r>
              <a:rPr lang="ru-RU" sz="4400" dirty="0">
                <a:latin typeface="Calibri" pitchFamily="34" charset="0"/>
              </a:rPr>
              <a:t>– слово:</a:t>
            </a:r>
            <a:endParaRPr lang="ru-RU" sz="4400" dirty="0"/>
          </a:p>
          <a:p>
            <a:r>
              <a:rPr lang="ru-RU" sz="4400" dirty="0">
                <a:latin typeface="Calibri" pitchFamily="34" charset="0"/>
              </a:rPr>
              <a:t> 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</a:rPr>
              <a:t> р</a:t>
            </a: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усское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 немецкое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 греческое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</a:rPr>
              <a:t> </a:t>
            </a: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латинское.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4438" y="571500"/>
            <a:ext cx="50403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Билет  №2</a:t>
            </a:r>
            <a:endParaRPr lang="ru-RU" sz="4400" dirty="0">
              <a:solidFill>
                <a:srgbClr val="00FF00"/>
              </a:solidFill>
            </a:endParaRPr>
          </a:p>
          <a:p>
            <a:pPr algn="ctr"/>
            <a:endParaRPr lang="ru-RU" sz="4400" dirty="0">
              <a:solidFill>
                <a:srgbClr val="00FF00"/>
              </a:solidFill>
            </a:endParaRPr>
          </a:p>
          <a:p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Инерция</a:t>
            </a:r>
            <a:r>
              <a:rPr lang="ru-RU" sz="4400" dirty="0">
                <a:latin typeface="Calibri" pitchFamily="34" charset="0"/>
              </a:rPr>
              <a:t> – слово:</a:t>
            </a:r>
            <a:endParaRPr lang="ru-RU" sz="4400" dirty="0"/>
          </a:p>
          <a:p>
            <a:endParaRPr lang="ru-RU" sz="4400" dirty="0"/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Русское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 французское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 греческое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 латинское.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538" y="692150"/>
            <a:ext cx="532923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Билет №3</a:t>
            </a:r>
            <a:endParaRPr lang="ru-RU" sz="4400" dirty="0">
              <a:solidFill>
                <a:srgbClr val="00FFFF"/>
              </a:solidFill>
            </a:endParaRPr>
          </a:p>
          <a:p>
            <a:pPr algn="ctr"/>
            <a:endParaRPr lang="ru-RU" sz="4400" dirty="0">
              <a:solidFill>
                <a:srgbClr val="00FFFF"/>
              </a:solidFill>
            </a:endParaRPr>
          </a:p>
          <a:p>
            <a:r>
              <a:rPr lang="ru-RU" sz="4400" b="1" dirty="0">
                <a:solidFill>
                  <a:srgbClr val="00FF00"/>
                </a:solidFill>
                <a:latin typeface="Calibri" pitchFamily="34" charset="0"/>
              </a:rPr>
              <a:t>Пробирка</a:t>
            </a:r>
            <a:r>
              <a:rPr lang="ru-RU" sz="4400" dirty="0">
                <a:latin typeface="Calibri" pitchFamily="34" charset="0"/>
              </a:rPr>
              <a:t> – слово:</a:t>
            </a:r>
            <a:endParaRPr lang="ru-RU" sz="4400" dirty="0"/>
          </a:p>
          <a:p>
            <a:endParaRPr lang="ru-RU" sz="4400" dirty="0"/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FFFF"/>
                </a:solidFill>
                <a:latin typeface="Calibri" pitchFamily="34" charset="0"/>
              </a:rPr>
              <a:t>Французское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FFFF"/>
                </a:solidFill>
                <a:latin typeface="Calibri" pitchFamily="34" charset="0"/>
              </a:rPr>
              <a:t>Русское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FFFF"/>
                </a:solidFill>
                <a:latin typeface="Calibri" pitchFamily="34" charset="0"/>
              </a:rPr>
              <a:t>Латинское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FFFF"/>
                </a:solidFill>
                <a:latin typeface="Calibri" pitchFamily="34" charset="0"/>
              </a:rPr>
              <a:t>Итальянское.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2952328"/>
          </a:xfrm>
        </p:spPr>
        <p:txBody>
          <a:bodyPr/>
          <a:lstStyle/>
          <a:p>
            <a:pPr indent="187325" algn="l"/>
            <a:r>
              <a:rPr lang="ru-RU" sz="4000" dirty="0" smtClean="0">
                <a:solidFill>
                  <a:srgbClr val="00FF99"/>
                </a:solidFill>
              </a:rPr>
              <a:t/>
            </a:r>
            <a:br>
              <a:rPr lang="ru-RU" sz="4000" dirty="0" smtClean="0">
                <a:solidFill>
                  <a:srgbClr val="00FF99"/>
                </a:solidFill>
              </a:rPr>
            </a:br>
            <a:r>
              <a:rPr lang="ru-RU" sz="4000" dirty="0">
                <a:solidFill>
                  <a:srgbClr val="00FF99"/>
                </a:solidFill>
              </a:rPr>
              <a:t/>
            </a:r>
            <a:br>
              <a:rPr lang="ru-RU" sz="4000" dirty="0">
                <a:solidFill>
                  <a:srgbClr val="00FF99"/>
                </a:solidFill>
              </a:rPr>
            </a:br>
            <a:r>
              <a:rPr lang="ru-RU" sz="4000" dirty="0" smtClean="0">
                <a:solidFill>
                  <a:srgbClr val="00FF99"/>
                </a:solidFill>
              </a:rPr>
              <a:t>  Счастлив </a:t>
            </a:r>
            <a:r>
              <a:rPr lang="ru-RU" sz="4000" dirty="0">
                <a:solidFill>
                  <a:srgbClr val="00FF99"/>
                </a:solidFill>
              </a:rPr>
              <a:t>в наш век, кому победа</a:t>
            </a:r>
            <a:br>
              <a:rPr lang="ru-RU" sz="4000" dirty="0">
                <a:solidFill>
                  <a:srgbClr val="00FF99"/>
                </a:solidFill>
              </a:rPr>
            </a:br>
            <a:r>
              <a:rPr lang="ru-RU" sz="4000" dirty="0">
                <a:solidFill>
                  <a:srgbClr val="00FF99"/>
                </a:solidFill>
              </a:rPr>
              <a:t>  Далась не кровью, а умом, </a:t>
            </a:r>
            <a:br>
              <a:rPr lang="ru-RU" sz="4000" dirty="0">
                <a:solidFill>
                  <a:srgbClr val="00FF99"/>
                </a:solidFill>
              </a:rPr>
            </a:br>
            <a:r>
              <a:rPr lang="ru-RU" sz="4000" dirty="0">
                <a:solidFill>
                  <a:srgbClr val="00FF99"/>
                </a:solidFill>
              </a:rPr>
              <a:t>  Счастлив, кто точку Архимеда</a:t>
            </a:r>
            <a:br>
              <a:rPr lang="ru-RU" sz="4000" dirty="0">
                <a:solidFill>
                  <a:srgbClr val="00FF99"/>
                </a:solidFill>
              </a:rPr>
            </a:br>
            <a:r>
              <a:rPr lang="ru-RU" sz="4000" dirty="0">
                <a:solidFill>
                  <a:srgbClr val="00FF99"/>
                </a:solidFill>
              </a:rPr>
              <a:t>  Умел сыскать в себе самом.</a:t>
            </a:r>
            <a:br>
              <a:rPr lang="ru-RU" sz="4000" dirty="0">
                <a:solidFill>
                  <a:srgbClr val="00FF99"/>
                </a:solidFill>
              </a:rPr>
            </a:br>
            <a:r>
              <a:rPr lang="ru-RU" dirty="0" smtClean="0">
                <a:solidFill>
                  <a:srgbClr val="00FF99"/>
                </a:solidFill>
              </a:rPr>
              <a:t/>
            </a:r>
            <a:br>
              <a:rPr lang="ru-RU" dirty="0" smtClean="0">
                <a:solidFill>
                  <a:srgbClr val="00FF99"/>
                </a:solidFill>
              </a:rPr>
            </a:br>
            <a:r>
              <a:rPr lang="ru-RU" dirty="0" smtClean="0">
                <a:solidFill>
                  <a:srgbClr val="00FF99"/>
                </a:solidFill>
              </a:rPr>
              <a:t>    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496944" cy="2736304"/>
          </a:xfrm>
        </p:spPr>
        <p:txBody>
          <a:bodyPr/>
          <a:lstStyle/>
          <a:p>
            <a:pPr algn="r"/>
            <a:r>
              <a:rPr lang="ru-RU" sz="4000" dirty="0">
                <a:solidFill>
                  <a:srgbClr val="FFC000"/>
                </a:solidFill>
              </a:rPr>
              <a:t>Все известно вокруг, тем не менее</a:t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>     На земле еще много того </a:t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>     Что достойно, поверь, удивления.</a:t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>     Изумления твоего.</a:t>
            </a:r>
            <a:br>
              <a:rPr lang="ru-RU" sz="4000" dirty="0">
                <a:solidFill>
                  <a:srgbClr val="FFC000"/>
                </a:solidFill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260350"/>
            <a:ext cx="56165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FFFF"/>
                </a:solidFill>
                <a:latin typeface="Calibri" pitchFamily="34" charset="0"/>
              </a:rPr>
              <a:t>Билет №4</a:t>
            </a:r>
            <a:endParaRPr lang="ru-RU" sz="4400" dirty="0">
              <a:solidFill>
                <a:srgbClr val="FFFFFF"/>
              </a:solidFill>
            </a:endParaRPr>
          </a:p>
          <a:p>
            <a:pPr algn="ctr"/>
            <a:endParaRPr lang="ru-RU" sz="4400" dirty="0">
              <a:solidFill>
                <a:srgbClr val="FFFFFF"/>
              </a:solidFill>
            </a:endParaRPr>
          </a:p>
          <a:p>
            <a:r>
              <a:rPr lang="ru-RU" sz="4400" b="1" dirty="0">
                <a:solidFill>
                  <a:srgbClr val="00FF00"/>
                </a:solidFill>
                <a:latin typeface="Calibri" pitchFamily="34" charset="0"/>
              </a:rPr>
              <a:t>Молекула</a:t>
            </a:r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ru-RU" sz="4400" dirty="0">
                <a:latin typeface="Calibri" pitchFamily="34" charset="0"/>
              </a:rPr>
              <a:t>– слово:</a:t>
            </a:r>
            <a:endParaRPr lang="ru-RU" sz="4400" dirty="0"/>
          </a:p>
          <a:p>
            <a:endParaRPr lang="ru-RU" sz="4400" dirty="0"/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Русское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Немецкое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Французское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FF"/>
                </a:solidFill>
                <a:latin typeface="Calibri" pitchFamily="34" charset="0"/>
              </a:rPr>
              <a:t>Латинское.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620713"/>
            <a:ext cx="52562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Билет №5</a:t>
            </a:r>
            <a:endParaRPr lang="ru-RU" sz="4400" dirty="0">
              <a:solidFill>
                <a:srgbClr val="FF9966"/>
              </a:solidFill>
            </a:endParaRPr>
          </a:p>
          <a:p>
            <a:pPr algn="ctr"/>
            <a:endParaRPr lang="ru-RU" sz="4400" dirty="0">
              <a:solidFill>
                <a:srgbClr val="FF9966"/>
              </a:solidFill>
            </a:endParaRP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Calibri" pitchFamily="34" charset="0"/>
              </a:rPr>
              <a:t>Литр</a:t>
            </a:r>
            <a:r>
              <a:rPr lang="ru-RU" sz="4400" dirty="0">
                <a:latin typeface="Calibri" pitchFamily="34" charset="0"/>
              </a:rPr>
              <a:t> – слово:</a:t>
            </a:r>
            <a:endParaRPr lang="ru-RU" sz="4400" dirty="0"/>
          </a:p>
          <a:p>
            <a:endParaRPr lang="ru-RU" sz="4400" dirty="0"/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Литовское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Русское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Греческое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Французское.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692150"/>
            <a:ext cx="684053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FF00"/>
                </a:solidFill>
                <a:latin typeface="Calibri" pitchFamily="34" charset="0"/>
              </a:rPr>
              <a:t>Билет №6</a:t>
            </a:r>
            <a:endParaRPr lang="ru-RU" sz="4400" dirty="0">
              <a:solidFill>
                <a:srgbClr val="00FF00"/>
              </a:solidFill>
            </a:endParaRPr>
          </a:p>
          <a:p>
            <a:pPr algn="ctr"/>
            <a:endParaRPr lang="ru-RU" sz="4400" dirty="0">
              <a:solidFill>
                <a:srgbClr val="00FF0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00FFFF"/>
                </a:solidFill>
                <a:latin typeface="Calibri" pitchFamily="34" charset="0"/>
              </a:rPr>
              <a:t>Ламбда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>
                <a:latin typeface="Calibri" pitchFamily="34" charset="0"/>
              </a:rPr>
              <a:t>– буква:</a:t>
            </a:r>
            <a:endParaRPr lang="ru-RU" sz="4400" dirty="0"/>
          </a:p>
          <a:p>
            <a:endParaRPr lang="ru-RU" sz="4400" dirty="0"/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Русская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Французская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Латинская</a:t>
            </a:r>
          </a:p>
          <a:p>
            <a:pPr>
              <a:buFontTx/>
              <a:buAutoNum type="arabicParenR"/>
            </a:pPr>
            <a:r>
              <a:rPr lang="ru-RU" sz="4400" dirty="0">
                <a:solidFill>
                  <a:srgbClr val="FF9966"/>
                </a:solidFill>
                <a:latin typeface="Calibri" pitchFamily="34" charset="0"/>
              </a:rPr>
              <a:t>Греческая.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реческое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7340352" cy="56886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              Билет №7</a:t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Фотография</a:t>
            </a: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– слово:</a:t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   </a:t>
            </a: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1)</a:t>
            </a:r>
            <a:r>
              <a:rPr lang="ru-RU" dirty="0" smtClean="0">
                <a:solidFill>
                  <a:srgbClr val="00FFFF"/>
                </a:solidFill>
              </a:rPr>
              <a:t>р</a:t>
            </a: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усское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    2) 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>немецкое</a:t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  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   4)</a:t>
            </a: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латинское.</a:t>
            </a: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457200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+mj-lt"/>
              </a:rPr>
              <a:t>3) греческое</a:t>
            </a:r>
            <a:endParaRPr lang="ru-RU" sz="4400" dirty="0">
              <a:solidFill>
                <a:srgbClr val="00FF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560840" cy="561662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                   </a:t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                 Билет №8</a:t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          </a:t>
            </a:r>
            <a:r>
              <a:rPr lang="ru-RU" dirty="0" smtClean="0">
                <a:solidFill>
                  <a:srgbClr val="FF9900"/>
                </a:solidFill>
                <a:latin typeface="Calibri" pitchFamily="34" charset="0"/>
              </a:rPr>
              <a:t>Велосипед</a:t>
            </a: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> – </a:t>
            </a: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слово:</a:t>
            </a:r>
            <a:br>
              <a:rPr lang="ru-RU" dirty="0" smtClean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1)Русское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2)Немецкое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FF"/>
                </a:solidFill>
                <a:latin typeface="Calibri" pitchFamily="34" charset="0"/>
              </a:rPr>
              <a:t>3)Французское</a:t>
            </a: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FF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FF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FF0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FF0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00FF00"/>
                </a:solidFill>
              </a:rPr>
              <a:t/>
            </a:r>
            <a:br>
              <a:rPr lang="ru-RU" dirty="0" smtClean="0">
                <a:solidFill>
                  <a:srgbClr val="00FF0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5143512"/>
            <a:ext cx="327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latin typeface="+mj-lt"/>
              </a:rPr>
              <a:t>4) Латинское</a:t>
            </a:r>
            <a:endParaRPr lang="ru-RU" sz="4400" dirty="0">
              <a:solidFill>
                <a:srgbClr val="00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13" y="755650"/>
            <a:ext cx="7875587" cy="4297363"/>
          </a:xfrm>
          <a:prstGeom prst="rect">
            <a:avLst/>
          </a:prstGeom>
          <a:noFill/>
        </p:spPr>
      </p:pic>
      <p:pic>
        <p:nvPicPr>
          <p:cNvPr id="34819" name="Picture 2" descr="E:\Картинки\Картинки3\Animated\лица\j028274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0002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E:\Картинки\Картинки3\Animated\лица\j028274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94550" y="2046288"/>
            <a:ext cx="1727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572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FF9966"/>
                </a:solidFill>
                <a:latin typeface="Calibri" pitchFamily="34" charset="0"/>
              </a:rPr>
              <a:t>Претендентов на поездку было много, но выбор пал на него.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00FFFF"/>
                </a:solidFill>
                <a:latin typeface="Calibri" pitchFamily="34" charset="0"/>
              </a:rPr>
              <a:t>Это кругосветное путешествие он совершил в одиночку.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FFFFFF"/>
                </a:solidFill>
                <a:latin typeface="Calibri" pitchFamily="34" charset="0"/>
              </a:rPr>
              <a:t>Сын крестьянина, учащийся ремесленного училища, рабочий, курсант аэроклуба.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00FF00"/>
                </a:solidFill>
                <a:latin typeface="Calibri" pitchFamily="34" charset="0"/>
              </a:rPr>
              <a:t> Ему принадлежит историческая фраза «Поехали!», сказанная перед стартом.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00FFFF"/>
                </a:solidFill>
                <a:latin typeface="Calibri" pitchFamily="34" charset="0"/>
              </a:rPr>
              <a:t>Первый в мире человек совершивший полёт в космос.</a:t>
            </a:r>
          </a:p>
        </p:txBody>
      </p:sp>
      <p:pic>
        <p:nvPicPr>
          <p:cNvPr id="6" name="Picture 6" descr="pg_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603625"/>
            <a:ext cx="2286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00375" y="6143625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FF99"/>
                </a:solidFill>
                <a:latin typeface="Comic Sans MS" pitchFamily="66" charset="0"/>
              </a:rPr>
              <a:t>Гагарин Ю.А</a:t>
            </a:r>
            <a:r>
              <a:rPr lang="ru-RU" sz="2400">
                <a:solidFill>
                  <a:srgbClr val="00FF99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84978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00FFFF"/>
                </a:solidFill>
                <a:latin typeface="Calibri" pitchFamily="34" charset="0"/>
              </a:rPr>
              <a:t>Он жил в </a:t>
            </a:r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IV</a:t>
            </a:r>
            <a:r>
              <a:rPr lang="ru-RU" sz="2400">
                <a:solidFill>
                  <a:srgbClr val="00FFFF"/>
                </a:solidFill>
                <a:latin typeface="Calibri" pitchFamily="34" charset="0"/>
              </a:rPr>
              <a:t> в. до н.э.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00FF00"/>
                </a:solidFill>
                <a:latin typeface="Calibri" pitchFamily="34" charset="0"/>
              </a:rPr>
              <a:t>Он был воспитателем Александра Македонского.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FFFFFF"/>
                </a:solidFill>
                <a:latin typeface="Calibri" pitchFamily="34" charset="0"/>
              </a:rPr>
              <a:t>Его учения относятся ко всем областям знаний того времени.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FF9966"/>
                </a:solidFill>
                <a:latin typeface="Calibri" pitchFamily="34" charset="0"/>
              </a:rPr>
              <a:t>Его учение господствовало в науке около 100 лет.</a:t>
            </a:r>
          </a:p>
          <a:p>
            <a:pPr marL="342900" indent="-342900">
              <a:buFontTx/>
              <a:buAutoNum type="arabicParenR"/>
            </a:pPr>
            <a:r>
              <a:rPr lang="ru-RU" sz="2400">
                <a:solidFill>
                  <a:srgbClr val="CCFF99"/>
                </a:solidFill>
                <a:latin typeface="Calibri" pitchFamily="34" charset="0"/>
              </a:rPr>
              <a:t>Он ввёл в науку слово «физика».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28606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43213" y="5949950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  <a:latin typeface="Comic Sans MS" pitchFamily="66" charset="0"/>
              </a:rPr>
              <a:t>Аристотель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87852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00FFFF"/>
                </a:solidFill>
                <a:latin typeface="Calibri" pitchFamily="34" charset="0"/>
              </a:rPr>
              <a:t>Он один из первых </a:t>
            </a:r>
            <a:r>
              <a:rPr lang="ru-RU" sz="2400" dirty="0" smtClean="0">
                <a:solidFill>
                  <a:srgbClr val="00FFFF"/>
                </a:solidFill>
                <a:latin typeface="Calibri" pitchFamily="34" charset="0"/>
              </a:rPr>
              <a:t>учёных, работавших </a:t>
            </a:r>
            <a:r>
              <a:rPr lang="ru-RU" sz="2400" dirty="0">
                <a:solidFill>
                  <a:srgbClr val="00FFFF"/>
                </a:solidFill>
                <a:latin typeface="Calibri" pitchFamily="34" charset="0"/>
              </a:rPr>
              <a:t>на войну.</a:t>
            </a: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Он крупный изобретатель, живший ещё до нашей эры.</a:t>
            </a: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00FF00"/>
                </a:solidFill>
                <a:latin typeface="Calibri" pitchFamily="34" charset="0"/>
              </a:rPr>
              <a:t>Он изобрёл рычаг.</a:t>
            </a: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FF9966"/>
                </a:solidFill>
                <a:latin typeface="Calibri" pitchFamily="34" charset="0"/>
              </a:rPr>
              <a:t>С одним из его открытий мы сталкиваемся регулярно, купаясь в ванной.</a:t>
            </a: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srgbClr val="CCFF99"/>
                </a:solidFill>
                <a:latin typeface="Calibri" pitchFamily="34" charset="0"/>
              </a:rPr>
              <a:t>По </a:t>
            </a:r>
            <a:r>
              <a:rPr lang="ru-RU" sz="2400" dirty="0" smtClean="0">
                <a:solidFill>
                  <a:srgbClr val="CCFF99"/>
                </a:solidFill>
                <a:latin typeface="Calibri" pitchFamily="34" charset="0"/>
              </a:rPr>
              <a:t>легенде, </a:t>
            </a:r>
            <a:r>
              <a:rPr lang="ru-RU" sz="2400" dirty="0">
                <a:solidFill>
                  <a:srgbClr val="CCFF99"/>
                </a:solidFill>
                <a:latin typeface="Calibri" pitchFamily="34" charset="0"/>
              </a:rPr>
              <a:t>ему  принадлежит возглас «Эврика!», который прозвучал вслед за сделанным им открытием.</a:t>
            </a:r>
          </a:p>
        </p:txBody>
      </p:sp>
      <p:pic>
        <p:nvPicPr>
          <p:cNvPr id="50179" name="Picture 2" descr="E:\Шибанов А.А\Физика\Портреты физиков\Архим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068638"/>
            <a:ext cx="1997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843213" y="5949950"/>
            <a:ext cx="367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FF99"/>
                </a:solidFill>
                <a:latin typeface="Comic Sans MS" pitchFamily="66" charset="0"/>
              </a:rPr>
              <a:t>Архимед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755650"/>
            <a:ext cx="8047037" cy="4979988"/>
          </a:xfrm>
          <a:prstGeom prst="rect">
            <a:avLst/>
          </a:prstGeom>
          <a:noFill/>
        </p:spPr>
      </p:pic>
      <p:pic>
        <p:nvPicPr>
          <p:cNvPr id="38915" name="Picture 2" descr="E:\Картинки\Картинки3\Animated\спорт\j02830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5003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E:\Картинки\Картинки3\Animated\спорт\j02830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43688" y="2500313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25" y="755650"/>
            <a:ext cx="7218363" cy="4297363"/>
          </a:xfrm>
          <a:prstGeom prst="rect">
            <a:avLst/>
          </a:prstGeom>
          <a:noFill/>
        </p:spPr>
      </p:pic>
      <p:pic>
        <p:nvPicPr>
          <p:cNvPr id="14339" name="Picture 2" descr="E:\Картинки\Картинки3\Animated\транспорт\J00762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2151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E:\Картинки\Картинки3\Animated\транспорт\J00762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714375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E:\Картинки\Картинки3\Animated\транспорт\BD13693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5000625"/>
            <a:ext cx="14922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95288" y="52021"/>
            <a:ext cx="8497887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800" dirty="0" smtClean="0">
                <a:solidFill>
                  <a:srgbClr val="00FF99"/>
                </a:solidFill>
                <a:latin typeface="Calibri" pitchFamily="34" charset="0"/>
              </a:rPr>
              <a:t>Сила, с которой Земля действует на тело</a:t>
            </a:r>
            <a:r>
              <a:rPr lang="ru-RU" sz="2800" dirty="0" smtClean="0">
                <a:solidFill>
                  <a:srgbClr val="00FF99"/>
                </a:solidFill>
              </a:rPr>
              <a:t>.</a:t>
            </a:r>
            <a:endParaRPr lang="ru-RU" sz="2800" dirty="0">
              <a:solidFill>
                <a:srgbClr val="00FF99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ru-RU" sz="2800" dirty="0" smtClean="0">
                <a:solidFill>
                  <a:srgbClr val="00FFFF"/>
                </a:solidFill>
                <a:latin typeface="Calibri" pitchFamily="34" charset="0"/>
              </a:rPr>
              <a:t>Имя Ломоносова.</a:t>
            </a:r>
            <a:endParaRPr lang="ru-RU" sz="2800" dirty="0">
              <a:solidFill>
                <a:srgbClr val="00FFFF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Сколько секунд в одном часе.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FF9966"/>
                </a:solidFill>
                <a:latin typeface="Calibri" pitchFamily="34" charset="0"/>
              </a:rPr>
              <a:t>Когда масса килограммовой гири больше, летом или зимой?</a:t>
            </a: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CCFF99"/>
                </a:solidFill>
                <a:latin typeface="Calibri" pitchFamily="34" charset="0"/>
              </a:rPr>
              <a:t>Самое распространённое вещество на Земле, состоящее из атомов водорода и кислорода.</a:t>
            </a:r>
          </a:p>
          <a:p>
            <a:pPr marL="342900" indent="-342900">
              <a:buFontTx/>
              <a:buAutoNum type="arabicParenR"/>
            </a:pPr>
            <a:r>
              <a:rPr lang="ru-RU" sz="2800" dirty="0" smtClean="0">
                <a:solidFill>
                  <a:srgbClr val="FF9900"/>
                </a:solidFill>
                <a:latin typeface="Calibri" pitchFamily="34" charset="0"/>
              </a:rPr>
              <a:t>Линия, по которой движется тело.</a:t>
            </a:r>
            <a:endParaRPr lang="ru-RU" sz="2800" dirty="0">
              <a:solidFill>
                <a:srgbClr val="FF99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00FFFF"/>
                </a:solidFill>
                <a:latin typeface="Calibri" pitchFamily="34" charset="0"/>
              </a:rPr>
              <a:t>Единица измерения силы.</a:t>
            </a: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00FF00"/>
                </a:solidFill>
                <a:latin typeface="Calibri" pitchFamily="34" charset="0"/>
              </a:rPr>
              <a:t>Микрочастица, образованная из атомов.</a:t>
            </a:r>
          </a:p>
          <a:p>
            <a:pPr marL="342900" indent="-342900">
              <a:buFontTx/>
              <a:buAutoNum type="arabicParenR"/>
            </a:pPr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</a:rPr>
              <a:t>Явление сохранения скорости тела при отсутствии действия на него других тел.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FF9966"/>
                </a:solidFill>
              </a:rPr>
              <a:t> </a:t>
            </a:r>
            <a:r>
              <a:rPr lang="ru-RU" sz="2800" dirty="0">
                <a:solidFill>
                  <a:srgbClr val="FF9966"/>
                </a:solidFill>
                <a:latin typeface="Calibri" pitchFamily="34" charset="0"/>
              </a:rPr>
              <a:t>Прибор для измерения объёма жидкостей.</a:t>
            </a: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CCFF99"/>
                </a:solidFill>
              </a:rPr>
              <a:t> </a:t>
            </a:r>
            <a:r>
              <a:rPr lang="ru-RU" sz="2800" dirty="0">
                <a:solidFill>
                  <a:srgbClr val="CCFF99"/>
                </a:solidFill>
                <a:latin typeface="Calibri" pitchFamily="34" charset="0"/>
              </a:rPr>
              <a:t>Одна шестидесятая минуты.</a:t>
            </a:r>
          </a:p>
          <a:p>
            <a:pPr marL="342900" indent="-342900">
              <a:buFontTx/>
              <a:buAutoNum type="arabicParenR"/>
            </a:pPr>
            <a:r>
              <a:rPr lang="ru-RU" sz="2800" dirty="0">
                <a:solidFill>
                  <a:srgbClr val="00FF99"/>
                </a:solidFill>
              </a:rPr>
              <a:t> </a:t>
            </a:r>
            <a:r>
              <a:rPr lang="ru-RU" sz="2800" dirty="0">
                <a:solidFill>
                  <a:srgbClr val="00FF99"/>
                </a:solidFill>
                <a:latin typeface="Calibri" pitchFamily="34" charset="0"/>
              </a:rPr>
              <a:t>Единица измерения </a:t>
            </a:r>
            <a:r>
              <a:rPr lang="ru-RU" sz="2800" dirty="0" smtClean="0">
                <a:solidFill>
                  <a:srgbClr val="00FF99"/>
                </a:solidFill>
                <a:latin typeface="Calibri" pitchFamily="34" charset="0"/>
              </a:rPr>
              <a:t>массы.</a:t>
            </a:r>
            <a:endParaRPr lang="ru-RU" sz="2800" dirty="0">
              <a:solidFill>
                <a:srgbClr val="00FF99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endParaRPr lang="ru-RU" sz="2400" dirty="0">
              <a:solidFill>
                <a:srgbClr val="00FF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917267"/>
            <a:ext cx="1850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Тур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14488"/>
            <a:ext cx="733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Физический диктант</a:t>
            </a:r>
          </a:p>
        </p:txBody>
      </p:sp>
      <p:pic>
        <p:nvPicPr>
          <p:cNvPr id="4" name="Picture 5" descr="29116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876"/>
            <a:ext cx="3262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5143512"/>
            <a:ext cx="385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Думаем!</a:t>
            </a:r>
          </a:p>
        </p:txBody>
      </p:sp>
    </p:spTree>
    <p:extLst>
      <p:ext uri="{BB962C8B-B14F-4D97-AF65-F5344CB8AC3E}">
        <p14:creationId xmlns:p14="http://schemas.microsoft.com/office/powerpoint/2010/main" xmlns="" val="37990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0"/>
            <a:ext cx="9865096" cy="6858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600" dirty="0"/>
              <a:t>Физический </a:t>
            </a:r>
            <a:r>
              <a:rPr lang="ru-RU" sz="3600" dirty="0" smtClean="0"/>
              <a:t>диктант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Размышляем..</a:t>
            </a:r>
            <a:r>
              <a:rPr lang="ru-RU" sz="36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6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8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</a:t>
            </a:r>
            <a:r>
              <a:rPr lang="ru-RU" sz="4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орох, </a:t>
            </a:r>
            <a:r>
              <a:rPr lang="ru-RU" sz="48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клубы пара, весы</a:t>
            </a:r>
            <a:r>
              <a:rPr lang="ru-RU" sz="4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вода, сила, ракета, масса, маятник, энергия, динамометр, цилиндр, термометр, кусок льда, объем, время, ртуть, плавление, лед, мензурка, водяной пар, рулетка. </a:t>
            </a:r>
            <a:br>
              <a:rPr lang="ru-RU" sz="48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endParaRPr lang="ru-RU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9" descr="124193599246039df08b17f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53"/>
            <a:ext cx="16562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61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616623"/>
          </a:xfrm>
        </p:spPr>
        <p:txBody>
          <a:bodyPr/>
          <a:lstStyle/>
          <a:p>
            <a:pPr eaLnBrk="1" fontAlgn="t" hangingPunct="1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284169"/>
              </p:ext>
            </p:extLst>
          </p:nvPr>
        </p:nvGraphicFramePr>
        <p:xfrm>
          <a:off x="179511" y="500042"/>
          <a:ext cx="8784977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661"/>
                <a:gridCol w="2121836"/>
                <a:gridCol w="2088232"/>
                <a:gridCol w="2232248"/>
              </a:tblGrid>
              <a:tr h="168531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Физическое 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b="1" dirty="0" smtClean="0"/>
                        <a:t>тело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Вещество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Физическая величина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Прибор</a:t>
                      </a:r>
                      <a:endParaRPr lang="ru-RU" sz="2800" dirty="0"/>
                    </a:p>
                  </a:txBody>
                  <a:tcPr/>
                </a:tc>
              </a:tr>
              <a:tr h="42440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Клубы пара</a:t>
                      </a:r>
                    </a:p>
                    <a:p>
                      <a:r>
                        <a:rPr lang="ru-RU" sz="2800" dirty="0" smtClean="0"/>
                        <a:t>Ракета</a:t>
                      </a:r>
                    </a:p>
                    <a:p>
                      <a:r>
                        <a:rPr lang="ru-RU" sz="2800" dirty="0" smtClean="0"/>
                        <a:t>Маятник</a:t>
                      </a:r>
                    </a:p>
                    <a:p>
                      <a:r>
                        <a:rPr lang="ru-RU" sz="2800" dirty="0" smtClean="0"/>
                        <a:t>Цилиндр</a:t>
                      </a:r>
                    </a:p>
                    <a:p>
                      <a:r>
                        <a:rPr lang="ru-RU" sz="2800" dirty="0" smtClean="0"/>
                        <a:t>Кусок льда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Порох</a:t>
                      </a:r>
                    </a:p>
                    <a:p>
                      <a:r>
                        <a:rPr lang="ru-RU" sz="2800" dirty="0" smtClean="0"/>
                        <a:t>Вода</a:t>
                      </a:r>
                    </a:p>
                    <a:p>
                      <a:r>
                        <a:rPr lang="ru-RU" sz="2800" dirty="0" smtClean="0"/>
                        <a:t>Ртуть</a:t>
                      </a:r>
                    </a:p>
                    <a:p>
                      <a:r>
                        <a:rPr lang="ru-RU" sz="2800" dirty="0" smtClean="0"/>
                        <a:t>Лед</a:t>
                      </a:r>
                    </a:p>
                    <a:p>
                      <a:r>
                        <a:rPr lang="ru-RU" sz="2800" dirty="0" smtClean="0"/>
                        <a:t>Водяной</a:t>
                      </a:r>
                      <a:r>
                        <a:rPr lang="ru-RU" sz="2800" baseline="0" dirty="0" smtClean="0"/>
                        <a:t> пар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Сила</a:t>
                      </a:r>
                    </a:p>
                    <a:p>
                      <a:r>
                        <a:rPr lang="ru-RU" sz="2800" dirty="0" smtClean="0"/>
                        <a:t>Масса</a:t>
                      </a:r>
                    </a:p>
                    <a:p>
                      <a:r>
                        <a:rPr lang="ru-RU" sz="2800" dirty="0" smtClean="0"/>
                        <a:t>Энергия </a:t>
                      </a:r>
                    </a:p>
                    <a:p>
                      <a:r>
                        <a:rPr lang="ru-RU" sz="2800" dirty="0" smtClean="0"/>
                        <a:t>Объем</a:t>
                      </a:r>
                    </a:p>
                    <a:p>
                      <a:r>
                        <a:rPr lang="ru-RU" sz="2800" dirty="0" smtClean="0"/>
                        <a:t>Время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Весы</a:t>
                      </a:r>
                    </a:p>
                    <a:p>
                      <a:r>
                        <a:rPr lang="ru-RU" sz="2800" dirty="0" smtClean="0"/>
                        <a:t>Динамометр</a:t>
                      </a:r>
                    </a:p>
                    <a:p>
                      <a:r>
                        <a:rPr lang="ru-RU" sz="2800" dirty="0" smtClean="0"/>
                        <a:t>Термометр</a:t>
                      </a:r>
                    </a:p>
                    <a:p>
                      <a:r>
                        <a:rPr lang="ru-RU" sz="2800" dirty="0" smtClean="0"/>
                        <a:t>Мензурка</a:t>
                      </a:r>
                    </a:p>
                    <a:p>
                      <a:r>
                        <a:rPr lang="ru-RU" sz="2800" dirty="0" smtClean="0"/>
                        <a:t>Рулетка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05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flowChartPunchedTape">
            <a:avLst/>
          </a:prstGeom>
        </p:spPr>
        <p:txBody>
          <a:bodyPr anchor="ctr"/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VII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Тур</a:t>
            </a:r>
            <a:r>
              <a:rPr lang="ru-RU" sz="105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05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</a:br>
            <a:r>
              <a:rPr lang="ru-RU" sz="6600" dirty="0" smtClean="0">
                <a:solidFill>
                  <a:srgbClr val="00FF99"/>
                </a:solidFill>
                <a:latin typeface="Monotype Corsiva" pitchFamily="66" charset="0"/>
              </a:rPr>
              <a:t>Эксперимент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шашки</a:t>
            </a:r>
            <a:br>
              <a:rPr lang="ru-RU" dirty="0" smtClean="0"/>
            </a:br>
            <a:r>
              <a:rPr lang="ru-RU" dirty="0"/>
              <a:t>пантомима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шарик с водой в </a:t>
            </a:r>
            <a:r>
              <a:rPr lang="ru-RU" dirty="0"/>
              <a:t>банке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фото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42844" y="642918"/>
            <a:ext cx="2143140" cy="2066002"/>
          </a:xfrm>
          <a:prstGeom prst="curvedRightArrow">
            <a:avLst>
              <a:gd name="adj1" fmla="val 24771"/>
              <a:gd name="adj2" fmla="val 50000"/>
              <a:gd name="adj3" fmla="val 236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62022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4714908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Заметили ли вы, что в течение 1часа пролетели в пространстве около 80 000км? А почему не заметили? Ведь расстояние-то немалое – две «кругосветки»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2868369"/>
      </p:ext>
    </p:extLst>
  </p:cSld>
  <p:clrMapOvr>
    <a:masterClrMapping/>
  </p:clrMapOvr>
  <p:transition spd="slow">
    <p:wipe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58180" cy="766437"/>
          </a:xfrm>
        </p:spPr>
        <p:txBody>
          <a:bodyPr/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Кроссворд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45025"/>
              </p:ext>
            </p:extLst>
          </p:nvPr>
        </p:nvGraphicFramePr>
        <p:xfrm>
          <a:off x="323531" y="1412776"/>
          <a:ext cx="8568950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763286"/>
                <a:gridCol w="950504"/>
                <a:gridCol w="856895"/>
                <a:gridCol w="856895"/>
              </a:tblGrid>
              <a:tr h="1022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22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6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1. Длина траектории, по которой движется тело.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2. Изменение с течением времени положения тела относительно других тел.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Линия движения тела.</a:t>
            </a:r>
            <a:b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4. Прибор для отсчета времени.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FF3300"/>
                </a:solidFill>
              </a:rPr>
              <a:t>5. Явление сохранения скорости тела при отсутствии действия на него других тел.</a:t>
            </a:r>
            <a:br>
              <a:rPr lang="ru-RU" sz="4000" b="1" dirty="0" smtClean="0">
                <a:solidFill>
                  <a:srgbClr val="FF33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>Ключевое слово: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7181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E:\Картинки\Картинки3\Animated\спорт\j02837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428875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FF00"/>
                </a:solidFill>
                <a:latin typeface="Comic Sans MS" pitchFamily="66" charset="0"/>
              </a:rPr>
              <a:t>Поздравляем победителей!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-0.18775 C -0.03542 -0.19052 -0.0415 -0.19237 -0.04757 -0.19445 C -0.05747 -0.19376 -0.06719 -0.1933 -0.07709 -0.19214 C -0.08768 -0.19076 -0.0974 -0.18243 -0.10816 -0.18128 C -0.13611 -0.1785 -0.1224 -0.18012 -0.14913 -0.17688 C -0.15504 -0.17434 -0.16111 -0.17226 -0.16719 -0.17041 C -0.16962 -0.16139 -0.17275 -0.15815 -0.17709 -0.15076 C -0.18334 -0.14012 -0.18507 -0.13434 -0.1934 -0.12671 C -0.19653 -0.11515 -0.20452 -0.10821 -0.2099 -0.09827 C -0.21129 -0.09549 -0.21181 -0.09226 -0.2132 -0.08948 C -0.21459 -0.08648 -0.2165 -0.0837 -0.21806 -0.08093 C -0.22188 -0.06451 -0.23021 -0.04694 -0.24097 -0.03723 C -0.24323 -0.03284 -0.24531 -0.02844 -0.24757 -0.02405 C -0.24861 -0.02197 -0.25087 -0.01758 -0.25087 -0.01758 C -0.24965 0.01387 -0.24792 0.06589 -0.22622 0.08716 C -0.21667 0.10659 -0.20295 0.11977 -0.1934 0.13965 C -0.18646 0.15422 -0.18334 0.17156 -0.17222 0.18104 C -0.16875 0.18797 -0.16476 0.19884 -0.15903 0.203 C -0.1559 0.20531 -0.15209 0.20485 -0.14913 0.2074 C -0.13837 0.21711 -0.12917 0.21849 -0.11632 0.22034 C -0.11476 0.22104 -0.11302 0.22173 -0.11146 0.22266 C -0.1092 0.22404 -0.10712 0.22589 -0.10486 0.22705 C -0.09757 0.23075 -0.08941 0.23121 -0.08195 0.23352 C -0.07188 0.24277 -0.06667 0.24069 -0.05243 0.24231 C -0.01233 0.25503 -0.06285 0.23977 0.05416 0.2467 C 0.06198 0.24716 0.06927 0.25179 0.07708 0.25318 C 0.13021 0.25248 0.22673 0.2941 0.27378 0.22913 C 0.27569 0.18589 0.27569 0.20138 0.28038 0.17248 C 0.28194 0.11306 0.28403 0.05734 0.28194 -0.00232 C 0.28125 -0.02104 0.275 -0.04786 0.26719 -0.06336 C 0.26666 -0.06544 0.26632 -0.06775 0.26562 -0.06983 C 0.26423 -0.07376 0.26163 -0.07677 0.26059 -0.08093 C 0.2566 -0.09549 0.25989 -0.09711 0.25087 -0.10914 C 0.24861 -0.11815 0.24705 -0.12347 0.24097 -0.12879 C 0.23785 -0.1422 0.22969 -0.14613 0.22291 -0.15515 C 0.22153 -0.157 0.22118 -0.16023 0.21962 -0.16162 C 0.21771 -0.16324 0.21528 -0.16301 0.21302 -0.1637 C 0.20451 -0.17272 0.19705 -0.17711 0.1868 -0.18128 C 0.17725 -0.19006 0.16545 -0.18937 0.15416 -0.19214 C 0.09896 -0.19122 0.03246 -0.19445 -0.02622 -0.19006 C -0.0408 -0.18706 -0.05382 -0.18497 -0.06893 -0.18336 C -0.079 -0.17434 -0.08646 -0.16833 -0.09844 -0.1637 C -0.11129 -0.15353 -0.12014 -0.1459 -0.13438 -0.13989 C -0.14271 -0.13272 -0.14861 -0.12 -0.15417 -0.10914 C -0.16771 -0.08232 -0.15156 -0.12116 -0.16233 -0.09619 C -0.16354 -0.09341 -0.16476 -0.09041 -0.16563 -0.0874 C -0.16684 -0.08301 -0.16893 -0.07422 -0.16893 -0.07422 C -0.17448 -0.02706 -0.19045 0.04277 -0.15747 0.0719 C -0.14827 0.0904 -0.16302 0.06242 -0.14427 0.08716 C -0.14254 0.08948 -0.14306 0.0941 -0.14097 0.09595 C -0.13715 0.09965 -0.13229 0.10034 -0.12795 0.10266 C -0.12188 0.10612 -0.11597 0.11005 -0.1099 0.11352 C -0.10417 0.11676 -0.09757 0.11676 -0.09184 0.12 C -0.08507 0.12393 -0.08108 0.12855 -0.07379 0.13086 C -0.06233 0.13849 -0.05209 0.14543 -0.03941 0.14844 C -0.03368 0.15214 -0.029 0.15861 -0.02292 0.16138 C -0.01354 0.16578 -0.0033 0.16809 0.0066 0.17017 C 0.00868 0.17156 0.01059 0.17456 0.01302 0.17456 C 0.06441 0.17526 0.1158 0.17387 0.16719 0.17248 C 0.17604 0.17225 0.19444 0.14312 0.2033 0.13526 C 0.221 0.10057 0.20781 0.12901 0.20486 0.02612 C 0.20434 0.00994 0.19861 -0.0081 0.1934 -0.02197 C 0.19028 -0.03029 0.19028 -0.03977 0.1868 -0.0481 C 0.17656 -0.0726 0.1434 -0.10174 0.12291 -0.10706 C 0.11128 -0.11746 0.09739 -0.11862 0.08368 -0.12023 C 0.03073 -0.11931 -0.02327 -0.12948 -0.07535 -0.11584 C -0.08368 -0.11353 -0.09306 -0.10428 -0.10174 -0.10058 C -0.10695 -0.08995 -0.10886 -0.08578 -0.11146 -0.07422 C -0.11007 -0.05064 -0.11459 -0.02151 -0.10174 -0.00232 C -0.09913 0.00161 -0.09584 0.00462 -0.0934 0.00855 C -0.08334 0.02497 -0.09184 0.01942 -0.08195 0.02404 C -0.0691 0.03745 -0.06042 0.04901 -0.05087 0.06751 C -0.04479 0.0793 -0.02396 0.08416 -0.01476 0.08716 C 0.02031 0.08647 0.08732 0.11653 0.11302 0.06335 C 0.11944 0.03075 0.11528 0.00901 0.09826 -0.0111 C 0.08837 -0.02266 0.07986 -0.03561 0.06719 -0.04162 C 0.06198 -0.04856 0.05903 -0.04925 0.05243 -0.05249 C 0.03107 -0.0518 -0.00972 -0.06798 -0.02952 -0.04162 C -0.03229 -0.02567 -0.03195 0.01965 -0.01632 0.02612 C -0.0099 0.03468 -0.00677 0.03352 0.00156 0.03699 C 0.025 0.03514 0.02899 0.04416 0.03437 0.02173 C 0.03385 0.01664 0.0342 0.01133 0.03281 0.00647 C 0.03003 -0.00255 0.0191 -0.00625 0.01302 -0.00879 C 0.00868 -0.0081 0.00399 -0.00879 -2.77778E-7 -0.00671 C -0.01077 -0.00093 0.00035 0.00161 0.00156 0.00208 C 0.00434 0.00138 0.00746 0.00208 0.00989 2.89017E-7 C 0.01701 -0.00625 0.00625 -0.01388 0.0033 -0.01526 C 0.00052 -0.01457 -0.00382 -0.01665 -0.00486 -0.01318 C -0.00938 0.00069 -0.00382 2.89017E-7 -2.77778E-7 2.89017E-7 " pathEditMode="relative" ptsTypes="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14479" y="476250"/>
            <a:ext cx="64786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1.Стучат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, стучат, </a:t>
            </a:r>
            <a:endParaRPr lang="ru-RU" sz="5400" dirty="0">
              <a:solidFill>
                <a:srgbClr val="00FFFF"/>
              </a:solidFill>
            </a:endParaRPr>
          </a:p>
          <a:p>
            <a:r>
              <a:rPr lang="ru-RU" sz="5400" dirty="0" smtClean="0">
                <a:solidFill>
                  <a:srgbClr val="00FFFF"/>
                </a:solidFill>
              </a:rPr>
              <a:t>   Н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е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велят скучать,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</a:t>
            </a:r>
          </a:p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 </a:t>
            </a:r>
            <a:r>
              <a:rPr lang="ru-RU" sz="5400" dirty="0" smtClean="0">
                <a:solidFill>
                  <a:srgbClr val="00FFFF"/>
                </a:solidFill>
              </a:rPr>
              <a:t>И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дут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, идут, </a:t>
            </a:r>
            <a:endParaRPr lang="ru-RU" sz="5400" dirty="0">
              <a:solidFill>
                <a:srgbClr val="00FFFF"/>
              </a:solidFill>
            </a:endParaRPr>
          </a:p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 А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всё тут и тут.</a:t>
            </a:r>
          </a:p>
        </p:txBody>
      </p:sp>
      <p:pic>
        <p:nvPicPr>
          <p:cNvPr id="4113" name="Picture 7" descr="E:\Картинки\Картинки3\Animated\символы этикетки\j02365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149725"/>
            <a:ext cx="32400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000125" y="500063"/>
            <a:ext cx="8143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2.Длинной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шеей поверчу, 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 </a:t>
            </a:r>
          </a:p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00FF00"/>
                </a:solidFill>
              </a:rPr>
              <a:t>Г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руз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тяжёлый подхвачу, 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</a:t>
            </a:r>
          </a:p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 Где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прикажут положу, 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00FF00"/>
                </a:solidFill>
              </a:rPr>
              <a:t>Ч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еловеку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я служу.</a:t>
            </a:r>
          </a:p>
        </p:txBody>
      </p:sp>
      <p:pic>
        <p:nvPicPr>
          <p:cNvPr id="33797" name="Picture 2" descr="E:\Картинки\Картинки3\Animated\транспорт\j03363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076700"/>
            <a:ext cx="33845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0"/>
          <p:cNvSpPr txBox="1">
            <a:spLocks noChangeArrowheads="1"/>
          </p:cNvSpPr>
          <p:nvPr/>
        </p:nvSpPr>
        <p:spPr bwMode="auto">
          <a:xfrm>
            <a:off x="1285852" y="357166"/>
            <a:ext cx="76327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3.Две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сестры качались, 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FFFFFF"/>
                </a:solidFill>
              </a:rPr>
              <a:t>П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равды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добивались.</a:t>
            </a:r>
            <a:endParaRPr lang="ru-RU" sz="5400" dirty="0">
              <a:solidFill>
                <a:srgbClr val="FFFFFF"/>
              </a:solidFill>
            </a:endParaRPr>
          </a:p>
          <a:p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   А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когда добились, </a:t>
            </a:r>
            <a:endParaRPr lang="ru-RU" sz="5400" dirty="0">
              <a:solidFill>
                <a:srgbClr val="FFFFFF"/>
              </a:solidFill>
            </a:endParaRPr>
          </a:p>
          <a:p>
            <a:r>
              <a:rPr lang="ru-RU" sz="5400" dirty="0" smtClean="0">
                <a:solidFill>
                  <a:srgbClr val="FFFFFF"/>
                </a:solidFill>
              </a:rPr>
              <a:t>  Т</a:t>
            </a:r>
            <a:r>
              <a:rPr lang="ru-RU" sz="5400" dirty="0" smtClean="0">
                <a:solidFill>
                  <a:srgbClr val="FFFFFF"/>
                </a:solidFill>
                <a:latin typeface="Calibri" pitchFamily="34" charset="0"/>
              </a:rPr>
              <a:t>о </a:t>
            </a:r>
            <a:r>
              <a:rPr lang="ru-RU" sz="5400" dirty="0">
                <a:solidFill>
                  <a:srgbClr val="FFFFFF"/>
                </a:solidFill>
                <a:latin typeface="Calibri" pitchFamily="34" charset="0"/>
              </a:rPr>
              <a:t>остановились.</a:t>
            </a:r>
          </a:p>
        </p:txBody>
      </p:sp>
      <p:pic>
        <p:nvPicPr>
          <p:cNvPr id="41989" name="Picture 11" descr="E:\Картинки\Картинки3\Animated\зодиак\J00762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573463"/>
            <a:ext cx="3311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1692275" y="333375"/>
            <a:ext cx="60007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4.Качается </a:t>
            </a:r>
            <a:r>
              <a:rPr lang="ru-RU" sz="5400" dirty="0">
                <a:solidFill>
                  <a:srgbClr val="FF9966"/>
                </a:solidFill>
                <a:latin typeface="Calibri" pitchFamily="34" charset="0"/>
              </a:rPr>
              <a:t>стрелка </a:t>
            </a:r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FF9966"/>
                </a:solidFill>
              </a:rPr>
              <a:t>Т</a:t>
            </a:r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уда </a:t>
            </a:r>
            <a:r>
              <a:rPr lang="ru-RU" sz="5400" dirty="0">
                <a:solidFill>
                  <a:srgbClr val="FF9966"/>
                </a:solidFill>
                <a:latin typeface="Calibri" pitchFamily="34" charset="0"/>
              </a:rPr>
              <a:t>и сюда. </a:t>
            </a:r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  Укажет </a:t>
            </a:r>
            <a:r>
              <a:rPr lang="ru-RU" sz="5400" dirty="0">
                <a:solidFill>
                  <a:srgbClr val="FF9966"/>
                </a:solidFill>
                <a:latin typeface="Calibri" pitchFamily="34" charset="0"/>
              </a:rPr>
              <a:t>нам север </a:t>
            </a:r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FF9966"/>
                </a:solidFill>
              </a:rPr>
              <a:t>И</a:t>
            </a:r>
            <a:r>
              <a:rPr lang="ru-RU" sz="5400" dirty="0" smtClean="0">
                <a:solidFill>
                  <a:srgbClr val="FF9966"/>
                </a:solidFill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FF9966"/>
                </a:solidFill>
                <a:latin typeface="Calibri" pitchFamily="34" charset="0"/>
              </a:rPr>
              <a:t>юг без труда.</a:t>
            </a:r>
          </a:p>
        </p:txBody>
      </p:sp>
      <p:pic>
        <p:nvPicPr>
          <p:cNvPr id="32773" name="Picture 12" descr="E:\Картинки\Картинки-2\Анимация\_ DWEB_RU __ Анимация __ Мультики.files\rad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78936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042988" y="333375"/>
            <a:ext cx="720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5.Два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колёсика подряд, 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</a:p>
          <a:p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00FF00"/>
                </a:solidFill>
              </a:rPr>
              <a:t>И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х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ногами вертят, </a:t>
            </a:r>
            <a:endParaRPr lang="ru-RU" sz="5400" dirty="0">
              <a:solidFill>
                <a:srgbClr val="00FF00"/>
              </a:solidFill>
            </a:endParaRPr>
          </a:p>
          <a:p>
            <a:r>
              <a:rPr lang="ru-RU" sz="5400" dirty="0" smtClean="0">
                <a:solidFill>
                  <a:srgbClr val="00FF00"/>
                </a:solidFill>
              </a:rPr>
              <a:t>  А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поверх торчком </a:t>
            </a:r>
            <a:endParaRPr lang="ru-RU" sz="5400" dirty="0">
              <a:solidFill>
                <a:srgbClr val="00FF00"/>
              </a:solidFill>
            </a:endParaRPr>
          </a:p>
          <a:p>
            <a:r>
              <a:rPr lang="ru-RU" sz="5400" dirty="0" smtClean="0">
                <a:solidFill>
                  <a:srgbClr val="00FF00"/>
                </a:solidFill>
              </a:rPr>
              <a:t>  С</a:t>
            </a:r>
            <a:r>
              <a:rPr lang="ru-RU" sz="5400" dirty="0" smtClean="0">
                <a:solidFill>
                  <a:srgbClr val="00FF00"/>
                </a:solidFill>
                <a:latin typeface="Calibri" pitchFamily="34" charset="0"/>
              </a:rPr>
              <a:t>ам </a:t>
            </a:r>
            <a:r>
              <a:rPr lang="ru-RU" sz="5400" dirty="0">
                <a:solidFill>
                  <a:srgbClr val="00FF00"/>
                </a:solidFill>
                <a:latin typeface="Calibri" pitchFamily="34" charset="0"/>
              </a:rPr>
              <a:t>хозяин крючком.</a:t>
            </a:r>
          </a:p>
        </p:txBody>
      </p:sp>
      <p:pic>
        <p:nvPicPr>
          <p:cNvPr id="13315" name="Picture 8" descr="E:\Картинки\Картинки3\Animated\спорт\sport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860800"/>
            <a:ext cx="32416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00FFFF"/>
                </a:solidFill>
                <a:latin typeface="Calibri" pitchFamily="34" charset="0"/>
              </a:rPr>
              <a:t>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6.В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нашей комнате одно</a:t>
            </a:r>
            <a:endParaRPr lang="en-US" sz="5400" dirty="0">
              <a:solidFill>
                <a:srgbClr val="00FFFF"/>
              </a:solidFill>
              <a:latin typeface="Calibri" pitchFamily="34" charset="0"/>
            </a:endParaRPr>
          </a:p>
          <a:p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</a:t>
            </a:r>
            <a:r>
              <a:rPr lang="ru-RU" sz="5400" dirty="0" smtClean="0">
                <a:solidFill>
                  <a:srgbClr val="00FFFF"/>
                </a:solidFill>
              </a:rPr>
              <a:t>Е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сть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волшебное окно. </a:t>
            </a:r>
            <a:endParaRPr lang="ru-RU" sz="5400" dirty="0">
              <a:solidFill>
                <a:srgbClr val="00FFFF"/>
              </a:solidFill>
            </a:endParaRPr>
          </a:p>
          <a:p>
            <a:r>
              <a:rPr lang="en-US" sz="5400" dirty="0">
                <a:solidFill>
                  <a:srgbClr val="00FFFF"/>
                </a:solidFill>
                <a:latin typeface="Calibri" pitchFamily="34" charset="0"/>
              </a:rPr>
              <a:t>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В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нём летает чудо–</a:t>
            </a:r>
            <a:r>
              <a:rPr lang="ru-RU" sz="5400" dirty="0">
                <a:solidFill>
                  <a:srgbClr val="00FFFF"/>
                </a:solidFill>
              </a:rPr>
              <a:t>п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тица, </a:t>
            </a:r>
            <a:r>
              <a:rPr lang="en-US" sz="5400" dirty="0">
                <a:solidFill>
                  <a:srgbClr val="00FFFF"/>
                </a:solidFill>
                <a:latin typeface="Calibri" pitchFamily="34" charset="0"/>
              </a:rPr>
              <a:t>  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</a:t>
            </a:r>
          </a:p>
          <a:p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    </a:t>
            </a:r>
            <a:r>
              <a:rPr lang="ru-RU" sz="5400" dirty="0" smtClean="0">
                <a:solidFill>
                  <a:srgbClr val="00FFFF"/>
                </a:solidFill>
              </a:rPr>
              <a:t>Б</a:t>
            </a:r>
            <a:r>
              <a:rPr lang="ru-RU" sz="5400" dirty="0" smtClean="0">
                <a:solidFill>
                  <a:srgbClr val="00FFFF"/>
                </a:solidFill>
                <a:latin typeface="Calibri" pitchFamily="34" charset="0"/>
              </a:rPr>
              <a:t>родят </a:t>
            </a:r>
            <a:r>
              <a:rPr lang="ru-RU" sz="5400" dirty="0">
                <a:solidFill>
                  <a:srgbClr val="00FFFF"/>
                </a:solidFill>
                <a:latin typeface="Calibri" pitchFamily="34" charset="0"/>
              </a:rPr>
              <a:t>волки и лисица.</a:t>
            </a:r>
          </a:p>
        </p:txBody>
      </p:sp>
      <p:pic>
        <p:nvPicPr>
          <p:cNvPr id="37893" name="Picture 5" descr="E:\Картинки\Картинки3\Animated\символы этикетки\j0315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644900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649</Words>
  <Application>Microsoft Office PowerPoint</Application>
  <PresentationFormat>Экран (4:3)</PresentationFormat>
  <Paragraphs>171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    Счастлив в наш век, кому победа   Далась не кровью, а умом,    Счастлив, кто точку Архимеда   Умел сыскать в себе самом.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             Билет №7  Фотография – слово:      1)русское     2) немецкое         4)латинское. </vt:lpstr>
      <vt:lpstr>                                          Билет №8             Велосипед – слово:  1)Русское 2)Немецкое 3)Французское  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Физический диктант  Размышляем..  Порох, клубы пара, весы, вода, сила, ракета, масса, маятник, энергия, динамометр, цилиндр, термометр, кусок льда, объем, время, ртуть, плавление, лед, мензурка, водяной пар, рулетка.  </vt:lpstr>
      <vt:lpstr>  </vt:lpstr>
      <vt:lpstr>VII Тур  Эксперимент  шашки пантомима  шарик с водой в банке  фото </vt:lpstr>
      <vt:lpstr>Заметили ли вы, что в течение 1часа пролетели в пространстве около 80 000км? А почему не заметили? Ведь расстояние-то немалое – две «кругосветки» ! </vt:lpstr>
      <vt:lpstr>Кроссворд</vt:lpstr>
      <vt:lpstr>1. Длина траектории, по которой движется тело. 2. Изменение с течением времени положения тела относительно других тел. 3. Линия движения тела. 4. Прибор для отсчета времени. 5. Явление сохранения скорости тела при отсутствии действия на него других тел.  Ключевое слово: 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Asus</cp:lastModifiedBy>
  <cp:revision>68</cp:revision>
  <dcterms:created xsi:type="dcterms:W3CDTF">2011-01-26T14:36:57Z</dcterms:created>
  <dcterms:modified xsi:type="dcterms:W3CDTF">2013-12-14T16:03:17Z</dcterms:modified>
</cp:coreProperties>
</file>